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8" r:id="rId2"/>
    <p:sldId id="324" r:id="rId3"/>
    <p:sldId id="326" r:id="rId4"/>
    <p:sldId id="328" r:id="rId5"/>
    <p:sldId id="334" r:id="rId6"/>
    <p:sldId id="330" r:id="rId7"/>
    <p:sldId id="333" r:id="rId8"/>
    <p:sldId id="332" r:id="rId9"/>
    <p:sldId id="335" r:id="rId10"/>
    <p:sldId id="337" r:id="rId11"/>
    <p:sldId id="338" r:id="rId12"/>
    <p:sldId id="331" r:id="rId13"/>
    <p:sldId id="320" r:id="rId14"/>
    <p:sldId id="321" r:id="rId15"/>
    <p:sldId id="322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00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06.04.2020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</a:t>
            </a:r>
            <a:r>
              <a:rPr lang="en-US" dirty="0" smtClean="0"/>
              <a:t>04/07/2020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v. Centered Aperture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07.04.2020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30755" y="4086696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(centered aperture)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3957839" y="4683196"/>
            <a:ext cx="4016388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1800" b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0" y="1063421"/>
            <a:ext cx="6038845" cy="301397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95" y="1072717"/>
            <a:ext cx="5824151" cy="3013979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6669600" y="4077399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(centered aperture and ‘planar fix’)</a:t>
            </a:r>
            <a:endParaRPr lang="de-DE" sz="1800" b="0" dirty="0"/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3347216" y="4664604"/>
            <a:ext cx="5237634" cy="1457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800" b="0" dirty="0" smtClean="0">
                <a:solidFill>
                  <a:srgbClr val="FF0000"/>
                </a:solidFill>
              </a:rPr>
              <a:t>still not symmetric, aperture normal and </a:t>
            </a:r>
            <a:r>
              <a:rPr lang="en-US" sz="2800" b="0" dirty="0" err="1" smtClean="0">
                <a:solidFill>
                  <a:srgbClr val="FF0000"/>
                </a:solidFill>
              </a:rPr>
              <a:t>LoS</a:t>
            </a:r>
            <a:r>
              <a:rPr lang="en-US" sz="2800" b="0" dirty="0" smtClean="0">
                <a:solidFill>
                  <a:srgbClr val="FF0000"/>
                </a:solidFill>
              </a:rPr>
              <a:t> fan tilted still</a:t>
            </a:r>
            <a:endParaRPr lang="de-DE" sz="2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v. Centered Aperture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07.04.2020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30755" y="4086696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(centered aperture)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4087806" y="4673900"/>
            <a:ext cx="4016388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1800" b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0" y="1063421"/>
            <a:ext cx="6038845" cy="3013979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6669600" y="4077399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(centered aperture and toroidal transformation)</a:t>
            </a:r>
            <a:endParaRPr lang="de-DE" sz="1800" b="0" dirty="0"/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5936766" y="4664603"/>
            <a:ext cx="5237634" cy="1457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800" b="0" dirty="0" smtClean="0">
                <a:solidFill>
                  <a:srgbClr val="FF0000"/>
                </a:solidFill>
              </a:rPr>
              <a:t>???</a:t>
            </a:r>
            <a:endParaRPr lang="de-DE" sz="2800" b="0" dirty="0">
              <a:solidFill>
                <a:srgbClr val="FF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96" y="1082013"/>
            <a:ext cx="5791200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5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</a:t>
            </a:r>
            <a:r>
              <a:rPr lang="en-US" dirty="0" smtClean="0"/>
              <a:t>Conclusions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4"/>
            <a:ext cx="11233150" cy="21241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intrinsic tilt and toroidal shift indicate the asymmetry from inherently symmetric radiation distribution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possibly flawed inversion if geometry used?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symmetric chordal profiles produced by 0.5</a:t>
            </a:r>
            <a:r>
              <a:rPr lang="de-DE" dirty="0" smtClean="0"/>
              <a:t>° </a:t>
            </a:r>
            <a:r>
              <a:rPr lang="de-DE" dirty="0" err="1" smtClean="0"/>
              <a:t>tilt</a:t>
            </a:r>
            <a:r>
              <a:rPr lang="de-DE" dirty="0" smtClean="0"/>
              <a:t> down (</a:t>
            </a:r>
            <a:r>
              <a:rPr lang="de-DE" dirty="0" err="1" smtClean="0"/>
              <a:t>from</a:t>
            </a:r>
            <a:r>
              <a:rPr lang="de-DE" dirty="0" smtClean="0"/>
              <a:t> STRAHL)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33" y="2795705"/>
            <a:ext cx="3511398" cy="35052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01" y="2795705"/>
            <a:ext cx="3505200" cy="3505200"/>
          </a:xfrm>
          <a:prstGeom prst="rect">
            <a:avLst/>
          </a:prstGeom>
        </p:spPr>
      </p:pic>
      <p:sp>
        <p:nvSpPr>
          <p:cNvPr id="9" name="Textplatzhalter 5"/>
          <p:cNvSpPr txBox="1">
            <a:spLocks/>
          </p:cNvSpPr>
          <p:nvPr/>
        </p:nvSpPr>
        <p:spPr>
          <a:xfrm>
            <a:off x="300239" y="4066975"/>
            <a:ext cx="1616265" cy="18080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 smtClean="0"/>
              <a:t>(effective </a:t>
            </a:r>
            <a:r>
              <a:rPr lang="en-US" sz="1200" b="0" dirty="0"/>
              <a:t>radii with also different weighting </a:t>
            </a:r>
            <a:r>
              <a:rPr lang="en-US" sz="1200" b="0" dirty="0" smtClean="0"/>
              <a:t>methods)</a:t>
            </a:r>
            <a:endParaRPr lang="en-US" sz="1200" b="0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10484504" y="4548305"/>
            <a:ext cx="1616265" cy="18080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 smtClean="0"/>
              <a:t>(K factors and </a:t>
            </a:r>
            <a:r>
              <a:rPr lang="en-US" sz="1200" b="0" dirty="0" err="1" smtClean="0"/>
              <a:t>LoS</a:t>
            </a:r>
            <a:r>
              <a:rPr lang="en-US" sz="1200" b="0" dirty="0" smtClean="0"/>
              <a:t> volumes from simple 2D projection)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885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1.: ‘Fix’ Bolometer Planar Error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889676"/>
            <a:ext cx="5534002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guided by lower half of detector array (</a:t>
            </a:r>
            <a:r>
              <a:rPr lang="en-US" dirty="0" smtClean="0">
                <a:solidFill>
                  <a:schemeClr val="accent6"/>
                </a:solidFill>
              </a:rPr>
              <a:t>green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observe difference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) between opposite channel (e.g. CH#0 &lt;-&gt; CH#31) through rotating around aperture normal by 180</a:t>
            </a:r>
            <a:r>
              <a:rPr lang="de-DE" dirty="0" smtClean="0"/>
              <a:t>°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measuring</a:t>
            </a:r>
            <a:r>
              <a:rPr lang="de-DE" dirty="0" smtClean="0"/>
              <a:t> angle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transforming second channel through rotating it by angle from before (</a:t>
            </a:r>
            <a:r>
              <a:rPr lang="en-US" dirty="0" smtClean="0">
                <a:solidFill>
                  <a:schemeClr val="accent1"/>
                </a:solidFill>
              </a:rPr>
              <a:t>blue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only really easy for </a:t>
            </a:r>
            <a:r>
              <a:rPr lang="en-US" dirty="0" err="1" smtClean="0"/>
              <a:t>HBCm</a:t>
            </a:r>
            <a:r>
              <a:rPr lang="en-US" dirty="0" smtClean="0"/>
              <a:t>, because central aperture axis alignment; VBC cameras not possible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95" y="1100411"/>
            <a:ext cx="3499405" cy="292124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9" t="13992"/>
          <a:stretch/>
        </p:blipFill>
        <p:spPr>
          <a:xfrm>
            <a:off x="9505367" y="2315867"/>
            <a:ext cx="2258066" cy="422304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713897" y="4366054"/>
            <a:ext cx="126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HBCm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9989724" y="2725094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‘fixed’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6687477" y="1976481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aperture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9785454" y="5608337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guide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35146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2.: Toroidal Transformation to Axis Plane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633051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guide is normal of plane constructed by detector fan (</a:t>
            </a:r>
            <a:r>
              <a:rPr lang="en-US" dirty="0" smtClean="0">
                <a:solidFill>
                  <a:schemeClr val="accent1"/>
                </a:solidFill>
              </a:rPr>
              <a:t>blue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transforming all channels so that normal points in/at toroidal direction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transformation for each channel individual (see previous argument (1.)) (</a:t>
            </a:r>
            <a:r>
              <a:rPr lang="en-US" dirty="0" smtClean="0">
                <a:solidFill>
                  <a:schemeClr val="accent2"/>
                </a:solidFill>
              </a:rPr>
              <a:t>orange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done for all cameras individually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1832369"/>
            <a:ext cx="5669291" cy="318211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547714" y="4900588"/>
            <a:ext cx="91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VBCr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234739" y="2425641"/>
            <a:ext cx="104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dirty="0" smtClean="0"/>
              <a:t>perture normal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052262" y="2099186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ld normal(s)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6697137" y="3038648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arget normal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7802062" y="3914884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old fan</a:t>
            </a:r>
            <a:endParaRPr lang="de-DE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9477956" y="3957898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new fan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505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3.: Tilting the Detector Fan Up/Down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83935"/>
            <a:ext cx="5457154" cy="510924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take results of (2.) and tilt the entire fan including the aperture </a:t>
            </a:r>
            <a:r>
              <a:rPr lang="en-US" dirty="0" err="1" smtClean="0"/>
              <a:t>poloidally</a:t>
            </a:r>
            <a:r>
              <a:rPr lang="de-DE" dirty="0" smtClean="0"/>
              <a:t> (</a:t>
            </a:r>
            <a:r>
              <a:rPr lang="de-DE" dirty="0" err="1" smtClean="0">
                <a:solidFill>
                  <a:schemeClr val="bg1">
                    <a:lumMod val="75000"/>
                  </a:schemeClr>
                </a:solidFill>
              </a:rPr>
              <a:t>grey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blue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black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rgbClr val="FF0000"/>
                </a:solidFill>
              </a:rPr>
              <a:t>red</a:t>
            </a:r>
            <a:r>
              <a:rPr lang="de-DE" dirty="0" smtClean="0"/>
              <a:t>)</a:t>
            </a:r>
            <a:endParaRPr lang="en-US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1" y="1154203"/>
            <a:ext cx="5458979" cy="387706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201725" y="4508047"/>
            <a:ext cx="116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HBCm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07922" y="4769657"/>
            <a:ext cx="277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(results for (2.) with aperture change included)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732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‘Standard’ Case vs. Planar Fix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032485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(forward integration of STRAHL simulations)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7139940" y="4032485"/>
            <a:ext cx="4574460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0" dirty="0" smtClean="0"/>
              <a:t>(</a:t>
            </a:r>
            <a:r>
              <a:rPr lang="en-US" sz="1800" b="0" dirty="0"/>
              <a:t>forward integration of STRAHL </a:t>
            </a:r>
            <a:r>
              <a:rPr lang="en-US" sz="1800" b="0" dirty="0" smtClean="0"/>
              <a:t>simulations</a:t>
            </a:r>
            <a:r>
              <a:rPr lang="de-DE" sz="1800" b="0" dirty="0" smtClean="0"/>
              <a:t> </a:t>
            </a:r>
            <a:r>
              <a:rPr lang="en-US" sz="1800" b="0" dirty="0" smtClean="0"/>
              <a:t>with ‘fixed’ </a:t>
            </a:r>
            <a:r>
              <a:rPr lang="en-US" sz="1800" b="0" dirty="0" err="1" smtClean="0"/>
              <a:t>LoS</a:t>
            </a:r>
            <a:r>
              <a:rPr lang="en-US" sz="1800" b="0" dirty="0" smtClean="0"/>
              <a:t>)</a:t>
            </a:r>
            <a:endParaRPr lang="de-DE" sz="1800" b="0" dirty="0"/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3629583" y="480210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virtually no changes?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" y="1010268"/>
            <a:ext cx="5950646" cy="30139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56" y="1018506"/>
            <a:ext cx="5858335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0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‘Standard’ Case vs. Toroidal Transformation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07.04.2020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032485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(forward integration of STRAHL simulations)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7139940" y="4032485"/>
            <a:ext cx="4574460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0" dirty="0" smtClean="0"/>
              <a:t>(geometry </a:t>
            </a:r>
            <a:r>
              <a:rPr lang="en-US" sz="1800" b="0" dirty="0"/>
              <a:t>matrix in Bolometer plane at 108</a:t>
            </a:r>
            <a:r>
              <a:rPr lang="de-DE" sz="1800" b="0" dirty="0"/>
              <a:t>° </a:t>
            </a:r>
            <a:r>
              <a:rPr lang="en-US" sz="1800" b="0" dirty="0"/>
              <a:t>with symmetric </a:t>
            </a:r>
            <a:r>
              <a:rPr lang="en-US" sz="1800" b="0" dirty="0" err="1"/>
              <a:t>LoS</a:t>
            </a:r>
            <a:r>
              <a:rPr lang="en-US" sz="1800" b="0" dirty="0"/>
              <a:t> orientation)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1973580" y="4771625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qualitatively small changes</a:t>
            </a:r>
            <a:r>
              <a:rPr lang="de-DE" sz="1800" b="0" dirty="0" smtClean="0"/>
              <a:t>: SOL </a:t>
            </a:r>
            <a:r>
              <a:rPr lang="de-DE" sz="1800" b="0" dirty="0" err="1" smtClean="0"/>
              <a:t>radiation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zones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now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more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peaked</a:t>
            </a:r>
            <a:endParaRPr lang="de-DE" sz="1800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radially </a:t>
            </a:r>
            <a:r>
              <a:rPr lang="en-US" sz="1800" b="0" dirty="0" smtClean="0"/>
              <a:t>no </a:t>
            </a:r>
            <a:r>
              <a:rPr lang="en-US" sz="1800" b="0" dirty="0" smtClean="0"/>
              <a:t>shift/difference </a:t>
            </a:r>
            <a:r>
              <a:rPr lang="en-US" sz="1800" b="0" dirty="0" smtClean="0"/>
              <a:t>in forward calculation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/>
              <a:t>comparatively same </a:t>
            </a:r>
            <a:r>
              <a:rPr lang="en-US" sz="1800" b="0" dirty="0" smtClean="0"/>
              <a:t>level of asymmetry remains (fault in own calculation?)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" y="1010268"/>
            <a:ext cx="5950646" cy="30139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62" y="1040020"/>
            <a:ext cx="6070777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1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‘Standard’ Case vs. Toroidal Transformation and Tilt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07.04.2020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032485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(forward integration of STRAHL simulations)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873240" y="4032485"/>
            <a:ext cx="4841160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0" dirty="0" smtClean="0"/>
              <a:t>(geometry </a:t>
            </a:r>
            <a:r>
              <a:rPr lang="en-US" sz="1800" b="0" dirty="0"/>
              <a:t>matrix in Bolometer plane at 108</a:t>
            </a:r>
            <a:r>
              <a:rPr lang="de-DE" sz="1800" b="0" dirty="0"/>
              <a:t>° </a:t>
            </a:r>
            <a:r>
              <a:rPr lang="en-US" sz="1800" b="0" dirty="0"/>
              <a:t>with symmetric </a:t>
            </a:r>
            <a:r>
              <a:rPr lang="en-US" sz="1800" b="0" dirty="0" err="1"/>
              <a:t>LoS</a:t>
            </a:r>
            <a:r>
              <a:rPr lang="en-US" sz="1800" b="0" dirty="0"/>
              <a:t> </a:t>
            </a:r>
            <a:r>
              <a:rPr lang="en-US" sz="1800" b="0" dirty="0" smtClean="0"/>
              <a:t>orientation and </a:t>
            </a:r>
            <a:r>
              <a:rPr lang="en-US" sz="1800" b="0" dirty="0"/>
              <a:t>-1.0</a:t>
            </a:r>
            <a:r>
              <a:rPr lang="de-DE" sz="1800" b="0" dirty="0"/>
              <a:t>° </a:t>
            </a:r>
            <a:r>
              <a:rPr lang="en-US" sz="1800" b="0" dirty="0"/>
              <a:t>tilt (up</a:t>
            </a:r>
            <a:r>
              <a:rPr lang="en-US" sz="1800" b="0" dirty="0" smtClean="0"/>
              <a:t>))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1973580" y="4771625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asymmetry becomes stronger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left hand side </a:t>
            </a:r>
            <a:r>
              <a:rPr lang="en-US" sz="1800" b="0" dirty="0" smtClean="0"/>
              <a:t>or brightness for </a:t>
            </a:r>
            <a:r>
              <a:rPr lang="en-US" sz="1800" b="0" dirty="0" smtClean="0"/>
              <a:t>‘negative’ </a:t>
            </a:r>
            <a:r>
              <a:rPr lang="en-US" sz="1800" b="0" dirty="0" smtClean="0"/>
              <a:t>radii more peaked</a:t>
            </a:r>
            <a:endParaRPr lang="en-US" sz="1800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alignment with </a:t>
            </a:r>
            <a:r>
              <a:rPr lang="en-US" sz="1800" b="0" dirty="0" err="1" smtClean="0"/>
              <a:t>fluxsurfaces</a:t>
            </a:r>
            <a:r>
              <a:rPr lang="en-US" sz="1800" b="0" dirty="0" smtClean="0"/>
              <a:t> better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also radial movement of radiation peaks further out (instead of inwards)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" y="1010268"/>
            <a:ext cx="5950646" cy="301397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55" y="1040020"/>
            <a:ext cx="6027875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4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07.04.2020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(0.5</a:t>
            </a:r>
            <a:r>
              <a:rPr lang="de-DE" sz="1800" b="0" dirty="0" smtClean="0"/>
              <a:t>° </a:t>
            </a:r>
            <a:r>
              <a:rPr lang="en-US" sz="1800" b="0" dirty="0"/>
              <a:t>tilt </a:t>
            </a:r>
            <a:r>
              <a:rPr lang="en-US" sz="1800" b="0" dirty="0" smtClean="0"/>
              <a:t>(down))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(-0.5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3957839" y="4683196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asymmetry switched around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alignment better now upside (tilt down!)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likewise radial movement as before!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" y="976510"/>
            <a:ext cx="5892277" cy="30139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62" y="976510"/>
            <a:ext cx="6101633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07.04.2020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(1.0</a:t>
            </a:r>
            <a:r>
              <a:rPr lang="de-DE" sz="1800" b="0" dirty="0"/>
              <a:t>° </a:t>
            </a:r>
            <a:r>
              <a:rPr lang="en-US" sz="1800" b="0" dirty="0"/>
              <a:t>tilt </a:t>
            </a:r>
            <a:r>
              <a:rPr lang="en-US" sz="1800" b="0" dirty="0" smtClean="0"/>
              <a:t>(down))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(-1.0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55" y="1040020"/>
            <a:ext cx="6027875" cy="30139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1013970"/>
            <a:ext cx="5908752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07.04.2020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(2.5</a:t>
            </a:r>
            <a:r>
              <a:rPr lang="de-DE" sz="1800" b="0" dirty="0" smtClean="0"/>
              <a:t>° </a:t>
            </a:r>
            <a:r>
              <a:rPr lang="en-US" sz="1800" b="0" dirty="0"/>
              <a:t>tilt </a:t>
            </a:r>
            <a:r>
              <a:rPr lang="en-US" sz="1800" b="0" dirty="0" smtClean="0"/>
              <a:t>(down))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(-2.5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55" y="996194"/>
            <a:ext cx="5994923" cy="301397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193"/>
            <a:ext cx="5974655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Centering of Aperture and Random Error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07.04.2020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6201461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center the aperture center </a:t>
            </a:r>
            <a:r>
              <a:rPr lang="de-DE" dirty="0" smtClean="0"/>
              <a:t>(</a:t>
            </a:r>
            <a:r>
              <a:rPr lang="de-DE" dirty="0" err="1" smtClean="0"/>
              <a:t>black</a:t>
            </a:r>
            <a:r>
              <a:rPr lang="en-US" dirty="0" smtClean="0"/>
              <a:t>) on z = 0 axis and shift entire array accordingly to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introduce measurement error to aperture and detector positions of maximum 0.1mm (randomly distributed) and see resulting tilt in camera fan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degree of tilt 0.5</a:t>
            </a:r>
            <a:r>
              <a:rPr lang="de-DE" dirty="0" smtClean="0"/>
              <a:t>° </a:t>
            </a:r>
            <a:r>
              <a:rPr lang="en-US" dirty="0" smtClean="0"/>
              <a:t>- </a:t>
            </a:r>
            <a:r>
              <a:rPr lang="de-DE" dirty="0" smtClean="0"/>
              <a:t>2.0°, but </a:t>
            </a:r>
            <a:r>
              <a:rPr lang="de-DE" dirty="0" err="1" smtClean="0"/>
              <a:t>omnidirectional</a:t>
            </a:r>
            <a:endParaRPr lang="en-US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11630" r="5068" b="1935"/>
          <a:stretch/>
        </p:blipFill>
        <p:spPr>
          <a:xfrm>
            <a:off x="6827107" y="1362036"/>
            <a:ext cx="3155093" cy="237175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9162" r="243" b="12225"/>
          <a:stretch/>
        </p:blipFill>
        <p:spPr>
          <a:xfrm>
            <a:off x="7557511" y="4003588"/>
            <a:ext cx="3860129" cy="208296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357350" y="1582940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aperture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046720" y="2658367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centered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95466" y="4318616"/>
            <a:ext cx="115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perturbed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9332697" y="5045072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aperture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85846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v. Centered Aperture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07.04.2020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(standard case)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(centered aperture)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3957839" y="4683196"/>
            <a:ext cx="4016388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1800" b="0" dirty="0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" y="1010268"/>
            <a:ext cx="5950646" cy="30139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36" y="1026743"/>
            <a:ext cx="6038845" cy="3013979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3347216" y="4664604"/>
            <a:ext cx="5237634" cy="1457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introduction of some more asymmetry close to SOL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possibly resolvable by one of earlier transformations</a:t>
            </a:r>
            <a:endParaRPr 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32818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Microsoft Office PowerPoint</Application>
  <PresentationFormat>Breitbild</PresentationFormat>
  <Paragraphs>126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Arial Narrow</vt:lpstr>
      <vt:lpstr>Calibri</vt:lpstr>
      <vt:lpstr>Wingdings</vt:lpstr>
      <vt:lpstr>Office</vt:lpstr>
      <vt:lpstr>Report 04/07/2020</vt:lpstr>
      <vt:lpstr>‘Standard’ Case vs. Planar Fix</vt:lpstr>
      <vt:lpstr>‘Standard’ Case vs. Toroidal Transformation</vt:lpstr>
      <vt:lpstr>‘Standard’ Case vs. Toroidal Transformation and Tilt</vt:lpstr>
      <vt:lpstr>Different Tilts</vt:lpstr>
      <vt:lpstr>Different Tilts</vt:lpstr>
      <vt:lpstr>Different Tilts</vt:lpstr>
      <vt:lpstr>Centering of Aperture and Random Error</vt:lpstr>
      <vt:lpstr>Standard v. Centered Aperture</vt:lpstr>
      <vt:lpstr>Standard v. Centered Aperture</vt:lpstr>
      <vt:lpstr>Standard v. Centered Aperture</vt:lpstr>
      <vt:lpstr>Old Conclusions</vt:lpstr>
      <vt:lpstr>1.: ‘Fix’ Bolometer Planar Error</vt:lpstr>
      <vt:lpstr>2.: Toroidal Transformation to Axis Plane</vt:lpstr>
      <vt:lpstr>3.: Tilting the Detector Fan Up/Down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160</cp:revision>
  <dcterms:created xsi:type="dcterms:W3CDTF">2018-08-24T10:28:29Z</dcterms:created>
  <dcterms:modified xsi:type="dcterms:W3CDTF">2020-04-07T07:09:35Z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